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8" r:id="rId3"/>
    <p:sldId id="281" r:id="rId4"/>
    <p:sldId id="282" r:id="rId5"/>
    <p:sldId id="283" r:id="rId6"/>
    <p:sldId id="284" r:id="rId7"/>
    <p:sldId id="285" r:id="rId8"/>
    <p:sldId id="286" r:id="rId9"/>
  </p:sldIdLst>
  <p:sldSz cx="17340263" cy="9753600"/>
  <p:notesSz cx="6858000" cy="9144000"/>
  <p:custDataLst>
    <p:tags r:id="rId1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5" d="100"/>
          <a:sy n="75" d="100"/>
        </p:scale>
        <p:origin x="176" y="384"/>
      </p:cViewPr>
      <p:guideLst>
        <p:guide orient="horz" pos="3072"/>
        <p:guide pos="54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9673" y="3030539"/>
            <a:ext cx="14740917" cy="209073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01464" y="5527676"/>
            <a:ext cx="121373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61199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33214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3385" y="5029200"/>
            <a:ext cx="13953493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de-DE">
                <a:sym typeface="Gill Sans" charset="0"/>
              </a:rPr>
              <a:t>Second level</a:t>
            </a:r>
          </a:p>
          <a:p>
            <a:pPr lvl="2"/>
            <a:r>
              <a:rPr lang="en-US" altLang="de-DE">
                <a:sym typeface="Gill Sans" charset="0"/>
              </a:rPr>
              <a:t>Third level</a:t>
            </a:r>
          </a:p>
          <a:p>
            <a:pPr lvl="3"/>
            <a:r>
              <a:rPr lang="en-US" altLang="de-DE">
                <a:sym typeface="Gill Sans" charset="0"/>
              </a:rPr>
              <a:t>Fourth level</a:t>
            </a:r>
          </a:p>
          <a:p>
            <a:pPr lvl="4"/>
            <a:r>
              <a:rPr lang="en-US" altLang="de-DE">
                <a:sym typeface="Gill Sans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3385" y="1638300"/>
            <a:ext cx="13953493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9732" y="5534026"/>
            <a:ext cx="4168775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/>
          </p:cNvSpPr>
          <p:nvPr/>
        </p:nvSpPr>
        <p:spPr bwMode="auto">
          <a:xfrm>
            <a:off x="3672681" y="1454150"/>
            <a:ext cx="9067800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de-DE" sz="9600">
                <a:solidFill>
                  <a:schemeClr val="tx1"/>
                </a:solidFill>
              </a:rPr>
              <a:t>Lernziel-Kontrolle</a:t>
            </a:r>
          </a:p>
        </p:txBody>
      </p:sp>
      <p:sp>
        <p:nvSpPr>
          <p:cNvPr id="14340" name="Rectangle 3"/>
          <p:cNvSpPr>
            <a:spLocks/>
          </p:cNvSpPr>
          <p:nvPr/>
        </p:nvSpPr>
        <p:spPr bwMode="auto">
          <a:xfrm>
            <a:off x="4198329" y="3614519"/>
            <a:ext cx="8018092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de-DE">
                <a:solidFill>
                  <a:schemeClr val="tx1"/>
                </a:solidFill>
              </a:rPr>
              <a:t>Visuelles Feedback für Lehrpersonen</a:t>
            </a:r>
          </a:p>
          <a:p>
            <a:pPr eaLnBrk="1" hangingPunct="1"/>
            <a:r>
              <a:rPr lang="en-US" altLang="de-DE">
                <a:solidFill>
                  <a:schemeClr val="tx1"/>
                </a:solidFill>
              </a:rPr>
              <a:t>mit der Hilfe der Ampelmethode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2540794" y="1504950"/>
            <a:ext cx="12268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sz="7200" dirty="0" err="1">
                <a:solidFill>
                  <a:schemeClr val="tx1"/>
                </a:solidFill>
              </a:rPr>
              <a:t>Welche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Zielsetzung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einer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Gruppenarbeit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trifft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nicht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zu</a:t>
            </a:r>
            <a:r>
              <a:rPr lang="en-US" altLang="de-DE" sz="7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2447131" y="254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Planung</a:t>
            </a:r>
            <a:r>
              <a:rPr lang="en-US" altLang="de-DE" dirty="0">
                <a:solidFill>
                  <a:schemeClr val="tx1"/>
                </a:solidFill>
              </a:rPr>
              <a:t> der </a:t>
            </a:r>
            <a:r>
              <a:rPr lang="en-US" altLang="de-DE" dirty="0" err="1">
                <a:solidFill>
                  <a:schemeClr val="tx1"/>
                </a:solidFill>
              </a:rPr>
              <a:t>Gruppenarbeit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4" name="Oval 3"/>
          <p:cNvSpPr>
            <a:spLocks/>
          </p:cNvSpPr>
          <p:nvPr/>
        </p:nvSpPr>
        <p:spPr bwMode="auto">
          <a:xfrm>
            <a:off x="2726531" y="4584700"/>
            <a:ext cx="1270000" cy="1270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5" name="Oval 4"/>
          <p:cNvSpPr>
            <a:spLocks/>
          </p:cNvSpPr>
          <p:nvPr/>
        </p:nvSpPr>
        <p:spPr bwMode="auto">
          <a:xfrm>
            <a:off x="2726531" y="6083300"/>
            <a:ext cx="1270000" cy="12700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6" name="Oval 5"/>
          <p:cNvSpPr>
            <a:spLocks/>
          </p:cNvSpPr>
          <p:nvPr/>
        </p:nvSpPr>
        <p:spPr bwMode="auto">
          <a:xfrm>
            <a:off x="2726531" y="7581900"/>
            <a:ext cx="1270000" cy="1270000"/>
          </a:xfrm>
          <a:prstGeom prst="ellipse">
            <a:avLst/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4377531" y="48514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Entwicklung</a:t>
            </a:r>
            <a:r>
              <a:rPr lang="en-US" altLang="de-DE" dirty="0">
                <a:solidFill>
                  <a:schemeClr val="tx1"/>
                </a:solidFill>
              </a:rPr>
              <a:t> von </a:t>
            </a:r>
            <a:r>
              <a:rPr lang="en-US" altLang="de-DE" dirty="0" err="1">
                <a:solidFill>
                  <a:schemeClr val="tx1"/>
                </a:solidFill>
              </a:rPr>
              <a:t>Teamfähigkeit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4377531" y="6350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Höherer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sprachlicher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Anteil</a:t>
            </a:r>
            <a:r>
              <a:rPr lang="en-US" altLang="de-DE" dirty="0">
                <a:solidFill>
                  <a:schemeClr val="tx1"/>
                </a:solidFill>
              </a:rPr>
              <a:t> des </a:t>
            </a:r>
            <a:r>
              <a:rPr lang="en-US" altLang="de-DE" dirty="0" err="1">
                <a:solidFill>
                  <a:schemeClr val="tx1"/>
                </a:solidFill>
              </a:rPr>
              <a:t>einzelnen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Lernenden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4377531" y="78486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Kontrolle</a:t>
            </a:r>
            <a:r>
              <a:rPr lang="en-US" altLang="de-DE" dirty="0">
                <a:solidFill>
                  <a:schemeClr val="tx1"/>
                </a:solidFill>
              </a:rPr>
              <a:t> des </a:t>
            </a:r>
            <a:r>
              <a:rPr lang="en-US" altLang="de-DE" dirty="0" err="1">
                <a:solidFill>
                  <a:schemeClr val="tx1"/>
                </a:solidFill>
              </a:rPr>
              <a:t>Wissensstandes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jedes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Einzelnen</a:t>
            </a:r>
            <a:endParaRPr lang="en-US" alt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53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2540794" y="1504950"/>
            <a:ext cx="12268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sz="7200" dirty="0" err="1">
                <a:solidFill>
                  <a:schemeClr val="tx1"/>
                </a:solidFill>
              </a:rPr>
              <a:t>Welcher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Zweck</a:t>
            </a:r>
            <a:r>
              <a:rPr lang="en-US" altLang="de-DE" sz="7200" dirty="0">
                <a:solidFill>
                  <a:schemeClr val="tx1"/>
                </a:solidFill>
              </a:rPr>
              <a:t> hat </a:t>
            </a:r>
            <a:r>
              <a:rPr lang="en-US" altLang="de-DE" sz="7200" dirty="0" err="1">
                <a:solidFill>
                  <a:schemeClr val="tx1"/>
                </a:solidFill>
              </a:rPr>
              <a:t>eine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Arbeitsgruppe</a:t>
            </a:r>
            <a:r>
              <a:rPr lang="en-US" altLang="de-DE" sz="7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2447131" y="254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Planung</a:t>
            </a:r>
            <a:r>
              <a:rPr lang="en-US" altLang="de-DE" dirty="0">
                <a:solidFill>
                  <a:schemeClr val="tx1"/>
                </a:solidFill>
              </a:rPr>
              <a:t> der </a:t>
            </a:r>
            <a:r>
              <a:rPr lang="en-US" altLang="de-DE" dirty="0" err="1">
                <a:solidFill>
                  <a:schemeClr val="tx1"/>
                </a:solidFill>
              </a:rPr>
              <a:t>Gruppenarbeit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4" name="Oval 3"/>
          <p:cNvSpPr>
            <a:spLocks/>
          </p:cNvSpPr>
          <p:nvPr/>
        </p:nvSpPr>
        <p:spPr bwMode="auto">
          <a:xfrm>
            <a:off x="2726531" y="4584700"/>
            <a:ext cx="1270000" cy="1270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5" name="Oval 4"/>
          <p:cNvSpPr>
            <a:spLocks/>
          </p:cNvSpPr>
          <p:nvPr/>
        </p:nvSpPr>
        <p:spPr bwMode="auto">
          <a:xfrm>
            <a:off x="2726531" y="6083300"/>
            <a:ext cx="1270000" cy="12700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6" name="Oval 5"/>
          <p:cNvSpPr>
            <a:spLocks/>
          </p:cNvSpPr>
          <p:nvPr/>
        </p:nvSpPr>
        <p:spPr bwMode="auto">
          <a:xfrm>
            <a:off x="2726531" y="7581900"/>
            <a:ext cx="1270000" cy="1270000"/>
          </a:xfrm>
          <a:prstGeom prst="ellipse">
            <a:avLst/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4377531" y="48514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Hier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wird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etwas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besprochen</a:t>
            </a:r>
            <a:r>
              <a:rPr lang="en-US" altLang="de-DE" dirty="0">
                <a:solidFill>
                  <a:schemeClr val="tx1"/>
                </a:solidFill>
              </a:rPr>
              <a:t>, </a:t>
            </a:r>
            <a:r>
              <a:rPr lang="en-US" altLang="de-DE" dirty="0" err="1">
                <a:solidFill>
                  <a:schemeClr val="tx1"/>
                </a:solidFill>
              </a:rPr>
              <a:t>geklärt</a:t>
            </a:r>
            <a:r>
              <a:rPr lang="en-US" altLang="de-DE" dirty="0">
                <a:solidFill>
                  <a:schemeClr val="tx1"/>
                </a:solidFill>
              </a:rPr>
              <a:t> und </a:t>
            </a:r>
            <a:r>
              <a:rPr lang="en-US" altLang="de-DE" dirty="0" err="1">
                <a:solidFill>
                  <a:schemeClr val="tx1"/>
                </a:solidFill>
              </a:rPr>
              <a:t>bereinigt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4377531" y="6350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Geimeinsam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werden</a:t>
            </a:r>
            <a:r>
              <a:rPr lang="en-US" altLang="de-DE" dirty="0">
                <a:solidFill>
                  <a:schemeClr val="tx1"/>
                </a:solidFill>
              </a:rPr>
              <a:t> (</a:t>
            </a:r>
            <a:r>
              <a:rPr lang="en-US" altLang="de-DE" dirty="0" err="1">
                <a:solidFill>
                  <a:schemeClr val="tx1"/>
                </a:solidFill>
              </a:rPr>
              <a:t>vor</a:t>
            </a:r>
            <a:r>
              <a:rPr lang="en-US" altLang="de-DE" dirty="0">
                <a:solidFill>
                  <a:schemeClr val="tx1"/>
                </a:solidFill>
              </a:rPr>
              <a:t>)</a:t>
            </a:r>
            <a:r>
              <a:rPr lang="en-US" altLang="de-DE" dirty="0" err="1">
                <a:solidFill>
                  <a:schemeClr val="tx1"/>
                </a:solidFill>
              </a:rPr>
              <a:t>bestimmte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Sachen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bearbeitet</a:t>
            </a:r>
            <a:r>
              <a:rPr lang="en-US" altLang="de-DE" dirty="0">
                <a:solidFill>
                  <a:schemeClr val="tx1"/>
                </a:solidFill>
              </a:rPr>
              <a:t>, </a:t>
            </a:r>
            <a:r>
              <a:rPr lang="en-US" altLang="de-DE" dirty="0" err="1">
                <a:solidFill>
                  <a:schemeClr val="tx1"/>
                </a:solidFill>
              </a:rPr>
              <a:t>produziert</a:t>
            </a:r>
            <a:r>
              <a:rPr lang="en-US" altLang="de-DE" dirty="0">
                <a:solidFill>
                  <a:schemeClr val="tx1"/>
                </a:solidFill>
              </a:rPr>
              <a:t> und </a:t>
            </a:r>
            <a:r>
              <a:rPr lang="en-US" altLang="de-DE" dirty="0" err="1">
                <a:solidFill>
                  <a:schemeClr val="tx1"/>
                </a:solidFill>
              </a:rPr>
              <a:t>realisiert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4377531" y="78486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Erfahrungen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werden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zusammengetragen</a:t>
            </a:r>
            <a:r>
              <a:rPr lang="en-US" altLang="de-DE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8922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53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2540794" y="1504950"/>
            <a:ext cx="12268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sz="7200" dirty="0" err="1">
                <a:solidFill>
                  <a:schemeClr val="tx1"/>
                </a:solidFill>
              </a:rPr>
              <a:t>Wie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formulieren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sie</a:t>
            </a:r>
            <a:r>
              <a:rPr lang="en-US" altLang="de-DE" sz="7200" dirty="0">
                <a:solidFill>
                  <a:schemeClr val="tx1"/>
                </a:solidFill>
              </a:rPr>
              <a:t> den </a:t>
            </a:r>
            <a:r>
              <a:rPr lang="en-US" altLang="de-DE" sz="7200" dirty="0" err="1">
                <a:solidFill>
                  <a:schemeClr val="tx1"/>
                </a:solidFill>
              </a:rPr>
              <a:t>Arbeitsauftrag</a:t>
            </a:r>
            <a:r>
              <a:rPr lang="en-US" altLang="de-DE" sz="7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2447131" y="254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Gruppenbildung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4" name="Oval 3"/>
          <p:cNvSpPr>
            <a:spLocks/>
          </p:cNvSpPr>
          <p:nvPr/>
        </p:nvSpPr>
        <p:spPr bwMode="auto">
          <a:xfrm>
            <a:off x="2726531" y="4584700"/>
            <a:ext cx="1270000" cy="1270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5" name="Oval 4"/>
          <p:cNvSpPr>
            <a:spLocks/>
          </p:cNvSpPr>
          <p:nvPr/>
        </p:nvSpPr>
        <p:spPr bwMode="auto">
          <a:xfrm>
            <a:off x="2726531" y="6083300"/>
            <a:ext cx="1270000" cy="12700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6" name="Oval 5"/>
          <p:cNvSpPr>
            <a:spLocks/>
          </p:cNvSpPr>
          <p:nvPr/>
        </p:nvSpPr>
        <p:spPr bwMode="auto">
          <a:xfrm>
            <a:off x="2726531" y="7581900"/>
            <a:ext cx="1270000" cy="1270000"/>
          </a:xfrm>
          <a:prstGeom prst="ellipse">
            <a:avLst/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4377531" y="48514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Nur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mündlich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4377531" y="6350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Nur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schriftlich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4377531" y="78486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Schriftlich</a:t>
            </a:r>
            <a:r>
              <a:rPr lang="en-US" altLang="de-DE" dirty="0">
                <a:solidFill>
                  <a:schemeClr val="tx1"/>
                </a:solidFill>
              </a:rPr>
              <a:t> und </a:t>
            </a:r>
            <a:r>
              <a:rPr lang="en-US" altLang="de-DE" dirty="0" err="1">
                <a:solidFill>
                  <a:schemeClr val="tx1"/>
                </a:solidFill>
              </a:rPr>
              <a:t>mündlich</a:t>
            </a:r>
            <a:endParaRPr lang="en-US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45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2540794" y="1504950"/>
            <a:ext cx="12268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sz="7200" dirty="0" err="1">
                <a:solidFill>
                  <a:schemeClr val="tx1"/>
                </a:solidFill>
              </a:rPr>
              <a:t>Welche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Gruppengrösse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ist</a:t>
            </a:r>
            <a:r>
              <a:rPr lang="en-US" altLang="de-DE" sz="7200" dirty="0">
                <a:solidFill>
                  <a:schemeClr val="tx1"/>
                </a:solidFill>
              </a:rPr>
              <a:t> ideal?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2447131" y="254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Gruppenbildung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4" name="Oval 3"/>
          <p:cNvSpPr>
            <a:spLocks/>
          </p:cNvSpPr>
          <p:nvPr/>
        </p:nvSpPr>
        <p:spPr bwMode="auto">
          <a:xfrm>
            <a:off x="2726531" y="4584700"/>
            <a:ext cx="1270000" cy="1270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5" name="Oval 4"/>
          <p:cNvSpPr>
            <a:spLocks/>
          </p:cNvSpPr>
          <p:nvPr/>
        </p:nvSpPr>
        <p:spPr bwMode="auto">
          <a:xfrm>
            <a:off x="2726531" y="6083300"/>
            <a:ext cx="1270000" cy="12700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6" name="Oval 5"/>
          <p:cNvSpPr>
            <a:spLocks/>
          </p:cNvSpPr>
          <p:nvPr/>
        </p:nvSpPr>
        <p:spPr bwMode="auto">
          <a:xfrm>
            <a:off x="2726531" y="7581900"/>
            <a:ext cx="1270000" cy="1270000"/>
          </a:xfrm>
          <a:prstGeom prst="ellipse">
            <a:avLst/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4377531" y="48514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>
                <a:solidFill>
                  <a:schemeClr val="tx1"/>
                </a:solidFill>
              </a:rPr>
              <a:t>2-3</a:t>
            </a: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4377531" y="6350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>
                <a:solidFill>
                  <a:schemeClr val="tx1"/>
                </a:solidFill>
              </a:rPr>
              <a:t>3-4</a:t>
            </a: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4377531" y="78486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>
                <a:solidFill>
                  <a:schemeClr val="tx1"/>
                </a:solidFill>
              </a:rPr>
              <a:t>4-5</a:t>
            </a:r>
          </a:p>
        </p:txBody>
      </p:sp>
    </p:spTree>
    <p:extLst>
      <p:ext uri="{BB962C8B-B14F-4D97-AF65-F5344CB8AC3E}">
        <p14:creationId xmlns:p14="http://schemas.microsoft.com/office/powerpoint/2010/main" val="33950898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utoRev="1" fill="remove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utoRev="1" fill="remove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0" autoRev="1" fill="remove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remove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2540794" y="1504950"/>
            <a:ext cx="12268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sz="7200" dirty="0" err="1">
                <a:solidFill>
                  <a:schemeClr val="tx1"/>
                </a:solidFill>
              </a:rPr>
              <a:t>Wann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macht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eine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homogen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zusammengesetzte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Gruppe</a:t>
            </a:r>
            <a:r>
              <a:rPr lang="en-US" altLang="de-DE" sz="7200" dirty="0">
                <a:solidFill>
                  <a:schemeClr val="tx1"/>
                </a:solidFill>
              </a:rPr>
              <a:t> Sinn?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2447131" y="254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Gruppenbildung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4" name="Oval 3"/>
          <p:cNvSpPr>
            <a:spLocks/>
          </p:cNvSpPr>
          <p:nvPr/>
        </p:nvSpPr>
        <p:spPr bwMode="auto">
          <a:xfrm>
            <a:off x="2726531" y="4584700"/>
            <a:ext cx="1270000" cy="1270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5" name="Oval 4"/>
          <p:cNvSpPr>
            <a:spLocks/>
          </p:cNvSpPr>
          <p:nvPr/>
        </p:nvSpPr>
        <p:spPr bwMode="auto">
          <a:xfrm>
            <a:off x="2726531" y="6083300"/>
            <a:ext cx="1270000" cy="12700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6" name="Oval 5"/>
          <p:cNvSpPr>
            <a:spLocks/>
          </p:cNvSpPr>
          <p:nvPr/>
        </p:nvSpPr>
        <p:spPr bwMode="auto">
          <a:xfrm>
            <a:off x="2726531" y="7581900"/>
            <a:ext cx="1270000" cy="1270000"/>
          </a:xfrm>
          <a:prstGeom prst="ellipse">
            <a:avLst/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4377531" y="48514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>
                <a:solidFill>
                  <a:schemeClr val="tx1"/>
                </a:solidFill>
              </a:rPr>
              <a:t>Um </a:t>
            </a:r>
            <a:r>
              <a:rPr lang="en-US" altLang="de-DE" dirty="0" err="1">
                <a:solidFill>
                  <a:schemeClr val="tx1"/>
                </a:solidFill>
              </a:rPr>
              <a:t>schwächere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Teilnehmende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zu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integrieren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4377531" y="6350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4377531" y="78486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Bei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angepassten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Aufgabenstellungen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0" name="Rectangle 8"/>
          <p:cNvSpPr>
            <a:spLocks/>
          </p:cNvSpPr>
          <p:nvPr/>
        </p:nvSpPr>
        <p:spPr bwMode="auto">
          <a:xfrm>
            <a:off x="4377531" y="635635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Wenn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ein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Austausch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über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verschiedene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Anwendungsbereiche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stattfinden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soll</a:t>
            </a:r>
            <a:endParaRPr lang="en-US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90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53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2540794" y="1504950"/>
            <a:ext cx="12268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sz="7200" dirty="0">
                <a:solidFill>
                  <a:schemeClr val="tx1"/>
                </a:solidFill>
              </a:rPr>
              <a:t>Was </a:t>
            </a:r>
            <a:r>
              <a:rPr lang="en-US" altLang="de-DE" sz="7200" dirty="0" err="1">
                <a:solidFill>
                  <a:schemeClr val="tx1"/>
                </a:solidFill>
              </a:rPr>
              <a:t>ist</a:t>
            </a:r>
            <a:r>
              <a:rPr lang="en-US" altLang="de-DE" sz="7200" dirty="0">
                <a:solidFill>
                  <a:schemeClr val="tx1"/>
                </a:solidFill>
              </a:rPr>
              <a:t> die </a:t>
            </a:r>
            <a:r>
              <a:rPr lang="en-US" altLang="de-DE" sz="7200" dirty="0" err="1">
                <a:solidFill>
                  <a:schemeClr val="tx1"/>
                </a:solidFill>
              </a:rPr>
              <a:t>Aufgabe</a:t>
            </a:r>
            <a:r>
              <a:rPr lang="en-US" altLang="de-DE" sz="7200" dirty="0">
                <a:solidFill>
                  <a:schemeClr val="tx1"/>
                </a:solidFill>
              </a:rPr>
              <a:t> der </a:t>
            </a:r>
            <a:r>
              <a:rPr lang="en-US" altLang="de-DE" sz="7200" dirty="0" err="1">
                <a:solidFill>
                  <a:schemeClr val="tx1"/>
                </a:solidFill>
              </a:rPr>
              <a:t>Lehrperson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während</a:t>
            </a:r>
            <a:r>
              <a:rPr lang="en-US" altLang="de-DE" sz="7200" dirty="0">
                <a:solidFill>
                  <a:schemeClr val="tx1"/>
                </a:solidFill>
              </a:rPr>
              <a:t> der GA?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2447131" y="254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Verhalten</a:t>
            </a:r>
            <a:r>
              <a:rPr lang="en-US" altLang="de-DE" dirty="0">
                <a:solidFill>
                  <a:schemeClr val="tx1"/>
                </a:solidFill>
              </a:rPr>
              <a:t> der </a:t>
            </a:r>
            <a:r>
              <a:rPr lang="en-US" altLang="de-DE" dirty="0" err="1">
                <a:solidFill>
                  <a:schemeClr val="tx1"/>
                </a:solidFill>
              </a:rPr>
              <a:t>Lehrperson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4" name="Oval 3"/>
          <p:cNvSpPr>
            <a:spLocks/>
          </p:cNvSpPr>
          <p:nvPr/>
        </p:nvSpPr>
        <p:spPr bwMode="auto">
          <a:xfrm>
            <a:off x="2726531" y="4584700"/>
            <a:ext cx="1270000" cy="1270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5" name="Oval 4"/>
          <p:cNvSpPr>
            <a:spLocks/>
          </p:cNvSpPr>
          <p:nvPr/>
        </p:nvSpPr>
        <p:spPr bwMode="auto">
          <a:xfrm>
            <a:off x="2726531" y="6083300"/>
            <a:ext cx="1270000" cy="12700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6" name="Oval 5"/>
          <p:cNvSpPr>
            <a:spLocks/>
          </p:cNvSpPr>
          <p:nvPr/>
        </p:nvSpPr>
        <p:spPr bwMode="auto">
          <a:xfrm>
            <a:off x="2726531" y="7581900"/>
            <a:ext cx="1270000" cy="1270000"/>
          </a:xfrm>
          <a:prstGeom prst="ellipse">
            <a:avLst/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4377531" y="48514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Beobachten</a:t>
            </a:r>
            <a:r>
              <a:rPr lang="en-US" altLang="de-DE" dirty="0">
                <a:solidFill>
                  <a:schemeClr val="tx1"/>
                </a:solidFill>
              </a:rPr>
              <a:t> der </a:t>
            </a:r>
            <a:r>
              <a:rPr lang="en-US" altLang="de-DE" dirty="0" err="1">
                <a:solidFill>
                  <a:schemeClr val="tx1"/>
                </a:solidFill>
              </a:rPr>
              <a:t>Gruppen</a:t>
            </a:r>
            <a:r>
              <a:rPr lang="en-US" altLang="de-DE" dirty="0">
                <a:solidFill>
                  <a:schemeClr val="tx1"/>
                </a:solidFill>
              </a:rPr>
              <a:t> und </a:t>
            </a:r>
            <a:r>
              <a:rPr lang="en-US" altLang="de-DE" dirty="0" err="1">
                <a:solidFill>
                  <a:schemeClr val="tx1"/>
                </a:solidFill>
              </a:rPr>
              <a:t>nur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bei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destruktiven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Verhalten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eingreifen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4377531" y="6350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4377531" y="78486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Tipps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geben</a:t>
            </a:r>
            <a:r>
              <a:rPr lang="en-US" altLang="de-DE" dirty="0">
                <a:solidFill>
                  <a:schemeClr val="tx1"/>
                </a:solidFill>
              </a:rPr>
              <a:t> und in die </a:t>
            </a:r>
            <a:r>
              <a:rPr lang="en-US" altLang="de-DE" dirty="0" err="1">
                <a:solidFill>
                  <a:schemeClr val="tx1"/>
                </a:solidFill>
              </a:rPr>
              <a:t>Diskussion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mit</a:t>
            </a:r>
            <a:r>
              <a:rPr lang="en-US" altLang="de-DE" dirty="0">
                <a:solidFill>
                  <a:schemeClr val="tx1"/>
                </a:solidFill>
              </a:rPr>
              <a:t> den </a:t>
            </a:r>
            <a:r>
              <a:rPr lang="en-US" altLang="de-DE" dirty="0" err="1">
                <a:solidFill>
                  <a:schemeClr val="tx1"/>
                </a:solidFill>
              </a:rPr>
              <a:t>Gruppen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gehen</a:t>
            </a:r>
            <a:r>
              <a:rPr lang="en-US" altLang="de-DE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8"/>
          <p:cNvSpPr>
            <a:spLocks/>
          </p:cNvSpPr>
          <p:nvPr/>
        </p:nvSpPr>
        <p:spPr bwMode="auto">
          <a:xfrm>
            <a:off x="4377531" y="635635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Korrektur</a:t>
            </a:r>
            <a:r>
              <a:rPr lang="en-US" altLang="de-DE" dirty="0">
                <a:solidFill>
                  <a:schemeClr val="tx1"/>
                </a:solidFill>
              </a:rPr>
              <a:t> der </a:t>
            </a:r>
            <a:r>
              <a:rPr lang="en-US" altLang="de-DE" dirty="0" err="1">
                <a:solidFill>
                  <a:schemeClr val="tx1"/>
                </a:solidFill>
              </a:rPr>
              <a:t>letzten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Prüfungen</a:t>
            </a:r>
            <a:endParaRPr lang="en-US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18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53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2447132" y="1504950"/>
            <a:ext cx="12522199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sz="7200" dirty="0" err="1">
                <a:solidFill>
                  <a:schemeClr val="tx1"/>
                </a:solidFill>
              </a:rPr>
              <a:t>Worauf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ist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bei</a:t>
            </a:r>
            <a:r>
              <a:rPr lang="en-US" altLang="de-DE" sz="7200" dirty="0">
                <a:solidFill>
                  <a:schemeClr val="tx1"/>
                </a:solidFill>
              </a:rPr>
              <a:t> der </a:t>
            </a:r>
            <a:r>
              <a:rPr lang="en-US" altLang="de-DE" sz="7200" dirty="0" err="1">
                <a:solidFill>
                  <a:schemeClr val="tx1"/>
                </a:solidFill>
              </a:rPr>
              <a:t>Auswertungsphase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zu</a:t>
            </a:r>
            <a:r>
              <a:rPr lang="en-US" altLang="de-DE" sz="7200" dirty="0">
                <a:solidFill>
                  <a:schemeClr val="tx1"/>
                </a:solidFill>
              </a:rPr>
              <a:t> </a:t>
            </a:r>
            <a:r>
              <a:rPr lang="en-US" altLang="de-DE" sz="7200" dirty="0" err="1">
                <a:solidFill>
                  <a:schemeClr val="tx1"/>
                </a:solidFill>
              </a:rPr>
              <a:t>achten</a:t>
            </a:r>
            <a:r>
              <a:rPr lang="en-US" altLang="de-DE" sz="7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2447131" y="254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Auswertungsphase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4" name="Oval 3"/>
          <p:cNvSpPr>
            <a:spLocks/>
          </p:cNvSpPr>
          <p:nvPr/>
        </p:nvSpPr>
        <p:spPr bwMode="auto">
          <a:xfrm>
            <a:off x="2726531" y="4584700"/>
            <a:ext cx="1270000" cy="1270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5" name="Oval 4"/>
          <p:cNvSpPr>
            <a:spLocks/>
          </p:cNvSpPr>
          <p:nvPr/>
        </p:nvSpPr>
        <p:spPr bwMode="auto">
          <a:xfrm>
            <a:off x="2726531" y="6083300"/>
            <a:ext cx="1270000" cy="12700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6" name="Oval 5"/>
          <p:cNvSpPr>
            <a:spLocks/>
          </p:cNvSpPr>
          <p:nvPr/>
        </p:nvSpPr>
        <p:spPr bwMode="auto">
          <a:xfrm>
            <a:off x="2726531" y="7581900"/>
            <a:ext cx="1270000" cy="1270000"/>
          </a:xfrm>
          <a:prstGeom prst="ellipse">
            <a:avLst/>
          </a:prstGeom>
          <a:solidFill>
            <a:srgbClr val="33CC3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4377531" y="48514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Dass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alle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Gruppen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im</a:t>
            </a:r>
            <a:r>
              <a:rPr lang="en-US" altLang="de-DE" dirty="0">
                <a:solidFill>
                  <a:schemeClr val="tx1"/>
                </a:solidFill>
              </a:rPr>
              <a:t> Plenum </a:t>
            </a:r>
            <a:r>
              <a:rPr lang="en-US" altLang="de-DE" dirty="0" err="1">
                <a:solidFill>
                  <a:schemeClr val="tx1"/>
                </a:solidFill>
              </a:rPr>
              <a:t>präsentieren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4377531" y="63500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5369" name="Rectangle 8"/>
          <p:cNvSpPr>
            <a:spLocks/>
          </p:cNvSpPr>
          <p:nvPr/>
        </p:nvSpPr>
        <p:spPr bwMode="auto">
          <a:xfrm>
            <a:off x="4377531" y="784860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Dass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während</a:t>
            </a:r>
            <a:r>
              <a:rPr lang="en-US" altLang="de-DE" dirty="0">
                <a:solidFill>
                  <a:schemeClr val="tx1"/>
                </a:solidFill>
              </a:rPr>
              <a:t> der </a:t>
            </a:r>
            <a:r>
              <a:rPr lang="en-US" altLang="de-DE" dirty="0" err="1">
                <a:solidFill>
                  <a:schemeClr val="tx1"/>
                </a:solidFill>
              </a:rPr>
              <a:t>Vorstellung</a:t>
            </a:r>
            <a:r>
              <a:rPr lang="en-US" altLang="de-DE" dirty="0">
                <a:solidFill>
                  <a:schemeClr val="tx1"/>
                </a:solidFill>
              </a:rPr>
              <a:t> der </a:t>
            </a:r>
            <a:r>
              <a:rPr lang="en-US" altLang="de-DE" dirty="0" err="1">
                <a:solidFill>
                  <a:schemeClr val="tx1"/>
                </a:solidFill>
              </a:rPr>
              <a:t>Beiträge</a:t>
            </a:r>
            <a:r>
              <a:rPr lang="en-US" altLang="de-DE" dirty="0">
                <a:solidFill>
                  <a:schemeClr val="tx1"/>
                </a:solidFill>
              </a:rPr>
              <a:t> die </a:t>
            </a:r>
            <a:r>
              <a:rPr lang="en-US" altLang="de-DE" dirty="0" err="1">
                <a:solidFill>
                  <a:schemeClr val="tx1"/>
                </a:solidFill>
              </a:rPr>
              <a:t>nötige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Aufmerksamkeit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vorhanden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ist</a:t>
            </a:r>
            <a:r>
              <a:rPr lang="en-US" altLang="de-DE">
                <a:solidFill>
                  <a:schemeClr val="tx1"/>
                </a:solidFill>
              </a:rPr>
              <a:t>.</a:t>
            </a:r>
            <a:endParaRPr lang="en-US" altLang="de-DE" dirty="0">
              <a:solidFill>
                <a:schemeClr val="tx1"/>
              </a:solidFill>
            </a:endParaRPr>
          </a:p>
        </p:txBody>
      </p:sp>
      <p:sp>
        <p:nvSpPr>
          <p:cNvPr id="10" name="Rectangle 8"/>
          <p:cNvSpPr>
            <a:spLocks/>
          </p:cNvSpPr>
          <p:nvPr/>
        </p:nvSpPr>
        <p:spPr bwMode="auto">
          <a:xfrm>
            <a:off x="4377531" y="6356350"/>
            <a:ext cx="1059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altLang="de-DE" dirty="0" err="1">
                <a:solidFill>
                  <a:schemeClr val="tx1"/>
                </a:solidFill>
              </a:rPr>
              <a:t>Dass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Einzelne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Tn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gelobt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err="1">
                <a:solidFill>
                  <a:schemeClr val="tx1"/>
                </a:solidFill>
              </a:rPr>
              <a:t>werden</a:t>
            </a:r>
            <a:endParaRPr lang="en-US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25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53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Folie 1&quot;/&gt;&lt;property id=&quot;20307&quot; value=&quot;256&quot;/&gt;&lt;/object&gt;&lt;object type=&quot;3&quot; unique_id=&quot;10005&quot;&gt;&lt;property id=&quot;20148&quot; value=&quot;5&quot;/&gt;&lt;property id=&quot;20300&quot; value=&quot;Folie 2&quot;/&gt;&lt;property id=&quot;20307&quot; value=&quot;258&quot;/&gt;&lt;/object&gt;&lt;object type=&quot;3&quot; unique_id=&quot;10006&quot;&gt;&lt;property id=&quot;20148&quot; value=&quot;5&quot;/&gt;&lt;property id=&quot;20300&quot; value=&quot;Folie 3&quot;/&gt;&lt;property id=&quot;20307&quot; value=&quot;259&quot;/&gt;&lt;/object&gt;&lt;object type=&quot;3&quot; unique_id=&quot;10007&quot;&gt;&lt;property id=&quot;20148&quot; value=&quot;5&quot;/&gt;&lt;property id=&quot;20300&quot; value=&quot;Folie 4&quot;/&gt;&lt;property id=&quot;20307&quot; value=&quot;262&quot;/&gt;&lt;/object&gt;&lt;object type=&quot;3&quot; unique_id=&quot;10008&quot;&gt;&lt;property id=&quot;20148&quot; value=&quot;5&quot;/&gt;&lt;property id=&quot;20300&quot; value=&quot;Folie 5&quot;/&gt;&lt;property id=&quot;20307&quot; value=&quot;263&quot;/&gt;&lt;/object&gt;&lt;object type=&quot;3&quot; unique_id=&quot;10009&quot;&gt;&lt;property id=&quot;20148&quot; value=&quot;5&quot;/&gt;&lt;property id=&quot;20300&quot; value=&quot;Folie 6&quot;/&gt;&lt;property id=&quot;20307&quot; value=&quot;264&quot;/&gt;&lt;/object&gt;&lt;object type=&quot;3&quot; unique_id=&quot;10010&quot;&gt;&lt;property id=&quot;20148&quot; value=&quot;5&quot;/&gt;&lt;property id=&quot;20300&quot; value=&quot;Folie 7&quot;/&gt;&lt;property id=&quot;20307&quot; value=&quot;265&quot;/&gt;&lt;/object&gt;&lt;object type=&quot;3&quot; unique_id=&quot;10011&quot;&gt;&lt;property id=&quot;20148&quot; value=&quot;5&quot;/&gt;&lt;property id=&quot;20300&quot; value=&quot;Folie 8&quot;/&gt;&lt;property id=&quot;20307&quot; value=&quot;267&quot;/&gt;&lt;/object&gt;&lt;object type=&quot;3&quot; unique_id=&quot;10012&quot;&gt;&lt;property id=&quot;20148&quot; value=&quot;5&quot;/&gt;&lt;property id=&quot;20300&quot; value=&quot;Folie 9&quot;/&gt;&lt;property id=&quot;20307&quot; value=&quot;268&quot;/&gt;&lt;/object&gt;&lt;object type=&quot;3&quot; unique_id=&quot;10013&quot;&gt;&lt;property id=&quot;20148&quot; value=&quot;5&quot;/&gt;&lt;property id=&quot;20300&quot; value=&quot;Folie 10&quot;/&gt;&lt;property id=&quot;20307&quot; value=&quot;269&quot;/&gt;&lt;/object&gt;&lt;object type=&quot;3&quot; unique_id=&quot;10014&quot;&gt;&lt;property id=&quot;20148&quot; value=&quot;5&quot;/&gt;&lt;property id=&quot;20300&quot; value=&quot;Folie 11&quot;/&gt;&lt;property id=&quot;20307&quot; value=&quot;270&quot;/&gt;&lt;/object&gt;&lt;object type=&quot;3&quot; unique_id=&quot;10015&quot;&gt;&lt;property id=&quot;20148&quot; value=&quot;5&quot;/&gt;&lt;property id=&quot;20300&quot; value=&quot;Folie 12&quot;/&gt;&lt;property id=&quot;20307&quot; value=&quot;271&quot;/&gt;&lt;/object&gt;&lt;object type=&quot;3&quot; unique_id=&quot;10016&quot;&gt;&lt;property id=&quot;20148&quot; value=&quot;5&quot;/&gt;&lt;property id=&quot;20300&quot; value=&quot;Folie 13&quot;/&gt;&lt;property id=&quot;20307&quot; value=&quot;272&quot;/&gt;&lt;/object&gt;&lt;object type=&quot;3&quot; unique_id=&quot;10017&quot;&gt;&lt;property id=&quot;20148&quot; value=&quot;5&quot;/&gt;&lt;property id=&quot;20300&quot; value=&quot;Folie 14&quot;/&gt;&lt;property id=&quot;20307&quot; value=&quot;273&quot;/&gt;&lt;/object&gt;&lt;object type=&quot;3&quot; unique_id=&quot;10018&quot;&gt;&lt;property id=&quot;20148&quot; value=&quot;5&quot;/&gt;&lt;property id=&quot;20300&quot; value=&quot;Folie 15&quot;/&gt;&lt;property id=&quot;20307&quot; value=&quot;274&quot;/&gt;&lt;/object&gt;&lt;object type=&quot;3&quot; unique_id=&quot;10019&quot;&gt;&lt;property id=&quot;20148&quot; value=&quot;5&quot;/&gt;&lt;property id=&quot;20300&quot; value=&quot;Folie 16&quot;/&gt;&lt;property id=&quot;20307&quot; value=&quot;275&quot;/&gt;&lt;/object&gt;&lt;object type=&quot;3&quot; unique_id=&quot;10020&quot;&gt;&lt;property id=&quot;20148&quot; value=&quot;5&quot;/&gt;&lt;property id=&quot;20300&quot; value=&quot;Folie 17&quot;/&gt;&lt;property id=&quot;20307&quot; value=&quot;276&quot;/&gt;&lt;/object&gt;&lt;object type=&quot;3&quot; unique_id=&quot;10021&quot;&gt;&lt;property id=&quot;20148&quot; value=&quot;5&quot;/&gt;&lt;property id=&quot;20300&quot; value=&quot;Folie 18&quot;/&gt;&lt;property id=&quot;20307&quot; value=&quot;277&quot;/&gt;&lt;/object&gt;&lt;object type=&quot;3&quot; unique_id=&quot;10022&quot;&gt;&lt;property id=&quot;20148&quot; value=&quot;5&quot;/&gt;&lt;property id=&quot;20300&quot; value=&quot;Folie 19&quot;/&gt;&lt;property id=&quot;20307&quot; value=&quot;278&quot;/&gt;&lt;/object&gt;&lt;/object&gt;&lt;/object&gt;&lt;/database&gt;"/>
  <p:tag name="SECTOMILLISECCONVERTED" val="1"/>
  <p:tag name="ISPRING_RESOURCE_PATHS_HASH_PRESENTER" val="be87d392ffb45ca35450636447533b327d9c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el &amp; Untertitel">
  <a:themeElements>
    <a:clrScheme name="Titel &amp; Untertit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&amp; Untertite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el &amp; Untertit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185</Words>
  <Characters>0</Characters>
  <Application>Microsoft Macintosh PowerPoint</Application>
  <PresentationFormat>Benutzerdefiniert</PresentationFormat>
  <Lines>0</Lines>
  <Paragraphs>38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Gill Sans</vt:lpstr>
      <vt:lpstr>Titel &amp; Untertitel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Harald Graschi</dc:creator>
  <cp:lastModifiedBy>Harald Graschi</cp:lastModifiedBy>
  <cp:revision>11</cp:revision>
  <dcterms:modified xsi:type="dcterms:W3CDTF">2019-09-25T12:50:29Z</dcterms:modified>
</cp:coreProperties>
</file>