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309" r:id="rId5"/>
    <p:sldId id="303" r:id="rId6"/>
    <p:sldId id="305" r:id="rId7"/>
    <p:sldId id="306" r:id="rId8"/>
  </p:sldIdLst>
  <p:sldSz cx="9144000" cy="6858000" type="screen4x3"/>
  <p:notesSz cx="6797675" cy="9872663"/>
  <p:custDataLst>
    <p:tags r:id="rId11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73">
          <p15:clr>
            <a:srgbClr val="A4A3A4"/>
          </p15:clr>
        </p15:guide>
        <p15:guide id="3" orient="horz" pos="4201">
          <p15:clr>
            <a:srgbClr val="A4A3A4"/>
          </p15:clr>
        </p15:guide>
        <p15:guide id="4" pos="2880">
          <p15:clr>
            <a:srgbClr val="A4A3A4"/>
          </p15:clr>
        </p15:guide>
        <p15:guide id="5" pos="1519">
          <p15:clr>
            <a:srgbClr val="A4A3A4"/>
          </p15:clr>
        </p15:guide>
        <p15:guide id="6" pos="5602">
          <p15:clr>
            <a:srgbClr val="A4A3A4"/>
          </p15:clr>
        </p15:guide>
        <p15:guide id="7" pos="113">
          <p15:clr>
            <a:srgbClr val="A4A3A4"/>
          </p15:clr>
        </p15:guide>
        <p15:guide id="8" pos="1429">
          <p15:clr>
            <a:srgbClr val="A4A3A4"/>
          </p15:clr>
        </p15:guide>
        <p15:guide id="9" pos="424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DB603"/>
    <a:srgbClr val="FFCC00"/>
    <a:srgbClr val="F79139"/>
    <a:srgbClr val="EDB5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 autoAdjust="0"/>
    <p:restoredTop sz="94690" autoAdjust="0"/>
  </p:normalViewPr>
  <p:slideViewPr>
    <p:cSldViewPr>
      <p:cViewPr varScale="1">
        <p:scale>
          <a:sx n="124" d="100"/>
          <a:sy n="124" d="100"/>
        </p:scale>
        <p:origin x="1728" y="168"/>
      </p:cViewPr>
      <p:guideLst>
        <p:guide orient="horz" pos="2160"/>
        <p:guide orient="horz" pos="73"/>
        <p:guide orient="horz" pos="4201"/>
        <p:guide pos="2880"/>
        <p:guide pos="1519"/>
        <p:guide pos="5602"/>
        <p:guide pos="113"/>
        <p:guide pos="1429"/>
        <p:guide pos="42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-2754" y="-108"/>
      </p:cViewPr>
      <p:guideLst>
        <p:guide orient="horz" pos="3110"/>
        <p:guide pos="2142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557" cy="493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52" tIns="45377" rIns="90752" bIns="45377" numCol="1" anchor="t" anchorCtr="0" compatLnSpc="1">
            <a:prstTxWarp prst="textNoShape">
              <a:avLst/>
            </a:prstTxWarp>
          </a:bodyPr>
          <a:lstStyle>
            <a:lvl1pPr defTabSz="907653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536" y="0"/>
            <a:ext cx="2946557" cy="493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52" tIns="45377" rIns="90752" bIns="45377" numCol="1" anchor="t" anchorCtr="0" compatLnSpc="1">
            <a:prstTxWarp prst="textNoShape">
              <a:avLst/>
            </a:prstTxWarp>
          </a:bodyPr>
          <a:lstStyle>
            <a:lvl1pPr algn="r" defTabSz="907653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7692"/>
            <a:ext cx="2946557" cy="493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52" tIns="45377" rIns="90752" bIns="45377" numCol="1" anchor="b" anchorCtr="0" compatLnSpc="1">
            <a:prstTxWarp prst="textNoShape">
              <a:avLst/>
            </a:prstTxWarp>
          </a:bodyPr>
          <a:lstStyle>
            <a:lvl1pPr defTabSz="907653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536" y="9377692"/>
            <a:ext cx="2946557" cy="493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52" tIns="45377" rIns="90752" bIns="45377" numCol="1" anchor="b" anchorCtr="0" compatLnSpc="1">
            <a:prstTxWarp prst="textNoShape">
              <a:avLst/>
            </a:prstTxWarp>
          </a:bodyPr>
          <a:lstStyle>
            <a:lvl1pPr algn="r" defTabSz="907653">
              <a:defRPr sz="1200"/>
            </a:lvl1pPr>
          </a:lstStyle>
          <a:p>
            <a:pPr>
              <a:defRPr/>
            </a:pPr>
            <a:fld id="{68564A91-FF25-4E5F-B6FD-FD08323B798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1724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557" cy="493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52" tIns="45377" rIns="90752" bIns="45377" numCol="1" anchor="t" anchorCtr="0" compatLnSpc="1">
            <a:prstTxWarp prst="textNoShape">
              <a:avLst/>
            </a:prstTxWarp>
          </a:bodyPr>
          <a:lstStyle>
            <a:lvl1pPr defTabSz="907653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536" y="0"/>
            <a:ext cx="2946557" cy="493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52" tIns="45377" rIns="90752" bIns="45377" numCol="1" anchor="t" anchorCtr="0" compatLnSpc="1">
            <a:prstTxWarp prst="textNoShape">
              <a:avLst/>
            </a:prstTxWarp>
          </a:bodyPr>
          <a:lstStyle>
            <a:lvl1pPr algn="r" defTabSz="907653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10" y="4689635"/>
            <a:ext cx="5438456" cy="4442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52" tIns="45377" rIns="90752" bIns="453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Textmasterformate durch Klicken bearbeiten</a:t>
            </a:r>
          </a:p>
          <a:p>
            <a:pPr lvl="1"/>
            <a:r>
              <a:rPr lang="en-GB" noProof="0"/>
              <a:t>Zweite Ebene</a:t>
            </a:r>
          </a:p>
          <a:p>
            <a:pPr lvl="2"/>
            <a:r>
              <a:rPr lang="en-GB" noProof="0"/>
              <a:t>Dritte Ebene</a:t>
            </a:r>
          </a:p>
          <a:p>
            <a:pPr lvl="3"/>
            <a:r>
              <a:rPr lang="en-GB" noProof="0"/>
              <a:t>Vierte Ebene</a:t>
            </a:r>
          </a:p>
          <a:p>
            <a:pPr lvl="4"/>
            <a:r>
              <a:rPr lang="en-GB" noProof="0"/>
              <a:t>Fünfte Ebene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7692"/>
            <a:ext cx="2946557" cy="493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52" tIns="45377" rIns="90752" bIns="45377" numCol="1" anchor="b" anchorCtr="0" compatLnSpc="1">
            <a:prstTxWarp prst="textNoShape">
              <a:avLst/>
            </a:prstTxWarp>
          </a:bodyPr>
          <a:lstStyle>
            <a:lvl1pPr defTabSz="907653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536" y="9377692"/>
            <a:ext cx="2946557" cy="493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52" tIns="45377" rIns="90752" bIns="45377" numCol="1" anchor="b" anchorCtr="0" compatLnSpc="1">
            <a:prstTxWarp prst="textNoShape">
              <a:avLst/>
            </a:prstTxWarp>
          </a:bodyPr>
          <a:lstStyle>
            <a:lvl1pPr algn="r" defTabSz="907653">
              <a:defRPr sz="1200"/>
            </a:lvl1pPr>
          </a:lstStyle>
          <a:p>
            <a:pPr>
              <a:defRPr/>
            </a:pPr>
            <a:fld id="{3B4D95E6-26D6-4A09-874F-DB0B4C04DE57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2897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989138"/>
            <a:ext cx="8642350" cy="2879725"/>
          </a:xfrm>
        </p:spPr>
        <p:txBody>
          <a:bodyPr/>
          <a:lstStyle>
            <a:lvl1pPr algn="ctr">
              <a:defRPr sz="8800">
                <a:latin typeface="Calibri" pitchFamily="34" charset="0"/>
              </a:defRPr>
            </a:lvl1pPr>
          </a:lstStyle>
          <a:p>
            <a:pPr lvl="0"/>
            <a:r>
              <a:rPr lang="de-CH" noProof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079120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981074"/>
            <a:ext cx="8642350" cy="559827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10483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15888"/>
            <a:ext cx="864235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981075"/>
            <a:ext cx="8642350" cy="485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Textmasterformate durch Klicken bearbeiten</a:t>
            </a:r>
          </a:p>
          <a:p>
            <a:pPr lvl="1"/>
            <a:r>
              <a:rPr lang="en-GB" altLang="de-DE"/>
              <a:t>Zweite Ebene</a:t>
            </a:r>
          </a:p>
          <a:p>
            <a:pPr lvl="2"/>
            <a:r>
              <a:rPr lang="en-GB" altLang="de-DE"/>
              <a:t>Dritte Ebene</a:t>
            </a:r>
          </a:p>
          <a:p>
            <a:pPr lvl="3"/>
            <a:r>
              <a:rPr lang="en-GB" altLang="de-DE"/>
              <a:t>Vierte Ebene</a:t>
            </a:r>
          </a:p>
          <a:p>
            <a:pPr lvl="4"/>
            <a:r>
              <a:rPr lang="en-GB" altLang="de-DE"/>
              <a:t>Fünfte Ebene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41729" y="6354325"/>
            <a:ext cx="4545506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tabLst>
                <a:tab pos="3136900" algn="ctr"/>
                <a:tab pos="5924550" algn="r"/>
              </a:tabLst>
              <a:defRPr sz="1000"/>
            </a:lvl1pPr>
          </a:lstStyle>
          <a:p>
            <a:pPr>
              <a:defRPr/>
            </a:pPr>
            <a:r>
              <a:rPr lang="en-GB"/>
              <a:t>Fachbegriffe Kompetenzorientierung		Seite </a:t>
            </a:r>
            <a:fld id="{340A8AE6-D3C7-4EC7-8C63-A92476F2CC5B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88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iebildungspartner.ch/lms/mod/glossary/showentry.php?eid=118&amp;displayformat=dictionar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CH" altLang="de-DE" dirty="0"/>
              <a:t>ABC-Liste</a:t>
            </a:r>
            <a:endParaRPr lang="de-CH" altLang="de-DE" sz="4000" dirty="0"/>
          </a:p>
        </p:txBody>
      </p:sp>
    </p:spTree>
    <p:extLst>
      <p:ext uri="{BB962C8B-B14F-4D97-AF65-F5344CB8AC3E}">
        <p14:creationId xmlns:p14="http://schemas.microsoft.com/office/powerpoint/2010/main" val="1153818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CH" altLang="de-DE" dirty="0"/>
              <a:t>ABC-Liste</a:t>
            </a:r>
            <a:endParaRPr lang="de-CH" altLang="de-DE" sz="4000" dirty="0"/>
          </a:p>
        </p:txBody>
      </p:sp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6E8C7D48-DE7C-E946-9975-5FBFEBB01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981075"/>
            <a:ext cx="8642350" cy="5463260"/>
          </a:xfrm>
        </p:spPr>
        <p:txBody>
          <a:bodyPr/>
          <a:lstStyle/>
          <a:p>
            <a:r>
              <a:rPr lang="de-CH" sz="2400" b="1" dirty="0"/>
              <a:t>Beschreibung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CH" sz="2400" dirty="0"/>
              <a:t>Den Lernenden wird eine Tabelle mit einem schmalen Randstreifen der Buchstaben von A-Z abgegeben.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CH" sz="2400" dirty="0"/>
              <a:t>Nun sollen sie zu jedem Buchstaben einen Begriff zum vorliegenden oder zu bearbeiteten Thema hinschreiben. Die Begriffe werden anschliessend im </a:t>
            </a:r>
            <a:r>
              <a:rPr lang="de-CH" sz="2400" dirty="0">
                <a:hlinkClick r:id="rId2" tooltip="Methodensammlung RITA: Frontalunterricht"/>
              </a:rPr>
              <a:t>Frontalunterricht</a:t>
            </a:r>
            <a:r>
              <a:rPr lang="de-CH" sz="2400" dirty="0"/>
              <a:t>besprochen.</a:t>
            </a:r>
          </a:p>
          <a:p>
            <a:r>
              <a:rPr lang="de-CH" sz="2400" b="1" dirty="0"/>
              <a:t>Zweck und Wirkung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CH" sz="2400" dirty="0"/>
              <a:t>Das deklarative Wissen wird aktiviert.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CH" sz="2400" dirty="0"/>
              <a:t>Eine kreative Auseinandersetzung mit dem Thema findet statt.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CH" sz="2400" dirty="0"/>
              <a:t>Durch die Liste wird das Gefühl verstärkt, schon einige Begriffe zum Thema zu kennen, was Anknüpfungspunkte für neue Begriffe bietet.</a:t>
            </a:r>
          </a:p>
          <a:p>
            <a:endParaRPr lang="de-CH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CH" altLang="de-DE" dirty="0"/>
              <a:t>Domino</a:t>
            </a:r>
            <a:endParaRPr lang="de-CH" altLang="de-DE" sz="4000" dirty="0"/>
          </a:p>
        </p:txBody>
      </p:sp>
    </p:spTree>
    <p:extLst>
      <p:ext uri="{BB962C8B-B14F-4D97-AF65-F5344CB8AC3E}">
        <p14:creationId xmlns:p14="http://schemas.microsoft.com/office/powerpoint/2010/main" val="1313584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CH" altLang="de-DE" dirty="0"/>
              <a:t>Domino</a:t>
            </a:r>
            <a:endParaRPr lang="de-CH" altLang="de-DE" sz="4000" dirty="0"/>
          </a:p>
        </p:txBody>
      </p:sp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7E8BB75C-3B95-614D-B5F2-5B6C05FE1C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sz="2000" b="1" dirty="0"/>
              <a:t>Beschreibung</a:t>
            </a:r>
          </a:p>
          <a:p>
            <a:pPr marL="457200" indent="-457200">
              <a:buFont typeface="+mj-lt"/>
              <a:buAutoNum type="arabicPeriod"/>
            </a:pPr>
            <a:r>
              <a:rPr lang="de-CH" sz="2000" dirty="0"/>
              <a:t>Auf Karten wird je eine Antwort und eine Frage oder passende Begriffspaare (Regel – Beispiel) geschrieben. Die Fragen und Antworten müssen so gewählt werden, dass die Zuordnungen eindeutig sind. Als ideal hat sich der Einsatz von 15–25 Karten erwiesen.</a:t>
            </a:r>
          </a:p>
          <a:p>
            <a:pPr marL="457200" indent="-457200">
              <a:buFont typeface="+mj-lt"/>
              <a:buAutoNum type="arabicPeriod"/>
            </a:pPr>
            <a:r>
              <a:rPr lang="de-CH" sz="2000" dirty="0"/>
              <a:t>Die Lernenden fügen die Dominokarten so aneinander, dass Fragen und Antworten übereinstimmen. Die letzte Frage müsste, wenn alles richtig gelegt wurde, mit der Antwort der ersten Karte übereinstimmen.</a:t>
            </a:r>
          </a:p>
          <a:p>
            <a:pPr marL="457200" indent="-457200">
              <a:buFont typeface="+mj-lt"/>
              <a:buAutoNum type="arabicPeriod"/>
            </a:pPr>
            <a:r>
              <a:rPr lang="de-CH" sz="2000" dirty="0"/>
              <a:t>Lernende, die bereits fertig sind, können als Experten für die Überprüfung bei anderen eingesetzt werden.</a:t>
            </a:r>
          </a:p>
          <a:p>
            <a:endParaRPr lang="de-CH" sz="2000" b="1" dirty="0"/>
          </a:p>
          <a:p>
            <a:r>
              <a:rPr lang="de-CH" sz="2000" b="1" dirty="0"/>
              <a:t>Zweck und Wirkung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CH" sz="2000" dirty="0"/>
              <a:t>Zuordnung von eindeutigen Fragen und Antworten regt in der Gruppe zur Diskussion und Verständnissicherung an.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CH" sz="2000" dirty="0"/>
              <a:t>Spielerische Form wirkt belebend und aktivierend.</a:t>
            </a:r>
          </a:p>
        </p:txBody>
      </p:sp>
    </p:spTree>
    <p:extLst>
      <p:ext uri="{BB962C8B-B14F-4D97-AF65-F5344CB8AC3E}">
        <p14:creationId xmlns:p14="http://schemas.microsoft.com/office/powerpoint/2010/main" val="277286035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50&quot;&gt;&lt;property id=&quot;20148&quot; value=&quot;5&quot;/&gt;&lt;property id=&quot;20300&quot; value=&quot;Folie 1 - &amp;quot;Implizites Wissen&amp;quot;&quot;/&gt;&lt;property id=&quot;20307&quot; value=&quot;256&quot;/&gt;&lt;/object&gt;&lt;object type=&quot;3&quot; unique_id=&quot;10051&quot;&gt;&lt;property id=&quot;20148&quot; value=&quot;5&quot;/&gt;&lt;property id=&quot;20300&quot; value=&quot;Folie 2 - &amp;quot;Implizites Wissen / stilles Wissen&amp;quot;&quot;/&gt;&lt;property id=&quot;20307&quot; value=&quot;257&quot;/&gt;&lt;/object&gt;&lt;object type=&quot;3&quot; unique_id=&quot;10052&quot;&gt;&lt;property id=&quot;20148&quot; value=&quot;5&quot;/&gt;&lt;property id=&quot;20300&quot; value=&quot;Folie 3 - &amp;quot;Explizites Wissen&amp;quot;&quot;/&gt;&lt;property id=&quot;20307&quot; value=&quot;260&quot;/&gt;&lt;/object&gt;&lt;object type=&quot;3&quot; unique_id=&quot;10053&quot;&gt;&lt;property id=&quot;20148&quot; value=&quot;5&quot;/&gt;&lt;property id=&quot;20300&quot; value=&quot;Folie 4 - &amp;quot;Explizites/ausdrückliches Wissen&amp;quot;&quot;/&gt;&lt;property id=&quot;20307&quot; value=&quot;258&quot;/&gt;&lt;/object&gt;&lt;object type=&quot;3&quot; unique_id=&quot;10054&quot;&gt;&lt;property id=&quot;20148&quot; value=&quot;5&quot;/&gt;&lt;property id=&quot;20300&quot; value=&quot;Folie 6 - &amp;quot;Deklaratives Wissen&amp;quot;&quot;/&gt;&lt;property id=&quot;20307&quot; value=&quot;259&quot;/&gt;&lt;/object&gt;&lt;object type=&quot;3&quot; unique_id=&quot;10120&quot;&gt;&lt;property id=&quot;20148&quot; value=&quot;5&quot;/&gt;&lt;property id=&quot;20300&quot; value=&quot;Folie 5 - &amp;quot;Deklaratives Wissen&amp;quot;&quot;/&gt;&lt;property id=&quot;20307&quot; value=&quot;264&quot;/&gt;&lt;/object&gt;&lt;object type=&quot;3&quot; unique_id=&quot;10121&quot;&gt;&lt;property id=&quot;20148&quot; value=&quot;5&quot;/&gt;&lt;property id=&quot;20300&quot; value=&quot;Folie 7 - &amp;quot;Prozedurales Wissen&amp;quot;&quot;/&gt;&lt;property id=&quot;20307&quot; value=&quot;261&quot;/&gt;&lt;/object&gt;&lt;object type=&quot;3&quot; unique_id=&quot;10122&quot;&gt;&lt;property id=&quot;20148&quot; value=&quot;5&quot;/&gt;&lt;property id=&quot;20300&quot; value=&quot;Folie 8 - &amp;quot;Prozedurales Wissen&amp;quot;&quot;/&gt;&lt;property id=&quot;20307&quot; value=&quot;265&quot;/&gt;&lt;/object&gt;&lt;object type=&quot;3&quot; unique_id=&quot;10125&quot;&gt;&lt;property id=&quot;20148&quot; value=&quot;5&quot;/&gt;&lt;property id=&quot;20300&quot; value=&quot;Folie 9 - &amp;quot;Verteiltes Wissen&amp;#x0D;&amp;#x0A;(Distribuiertes Wissen)&amp;quot;&quot;/&gt;&lt;property id=&quot;20307&quot; value=&quot;262&quot;/&gt;&lt;/object&gt;&lt;object type=&quot;3&quot; unique_id=&quot;10126&quot;&gt;&lt;property id=&quot;20148&quot; value=&quot;5&quot;/&gt;&lt;property id=&quot;20300&quot; value=&quot;Folie 10 - &amp;quot;Distribuiertes/verteiltes Wissen&amp;quot;&quot;/&gt;&lt;property id=&quot;20307&quot; value=&quot;267&quot;/&gt;&lt;/object&gt;&lt;object type=&quot;3&quot; unique_id=&quot;10239&quot;&gt;&lt;property id=&quot;20148&quot; value=&quot;5&quot;/&gt;&lt;property id=&quot;20300&quot; value=&quot;Folie 11 - &amp;quot;Metakognitives Wissen&amp;quot;&quot;/&gt;&lt;property id=&quot;20307&quot; value=&quot;268&quot;/&gt;&lt;/object&gt;&lt;object type=&quot;3&quot; unique_id=&quot;10240&quot;&gt;&lt;property id=&quot;20148&quot; value=&quot;5&quot;/&gt;&lt;property id=&quot;20300&quot; value=&quot;Folie 12 - &amp;quot;Metakognitives Wissen&amp;quot;&quot;/&gt;&lt;property id=&quot;20307&quot; value=&quot;270&quot;/&gt;&lt;/object&gt;&lt;object type=&quot;3&quot; unique_id=&quot;10241&quot;&gt;&lt;property id=&quot;20148&quot; value=&quot;5&quot;/&gt;&lt;property id=&quot;20300&quot; value=&quot;Folie 13 - &amp;quot;Strategisches Wissen&amp;quot;&quot;/&gt;&lt;property id=&quot;20307&quot; value=&quot;269&quot;/&gt;&lt;/object&gt;&lt;object type=&quot;3&quot; unique_id=&quot;10242&quot;&gt;&lt;property id=&quot;20148&quot; value=&quot;5&quot;/&gt;&lt;property id=&quot;20300&quot; value=&quot;Folie 14 - &amp;quot;Strategisches Wissen&amp;quot;&quot;/&gt;&lt;property id=&quot;20307&quot; value=&quot;271&quot;/&gt;&lt;/object&gt;&lt;object type=&quot;3&quot; unique_id=&quot;10297&quot;&gt;&lt;property id=&quot;20148&quot; value=&quot;5&quot;/&gt;&lt;property id=&quot;20300&quot; value=&quot;Folie 16 - &amp;quot;Situiertes Wissen&amp;quot;&quot;/&gt;&lt;property id=&quot;20307&quot; value=&quot;272&quot;/&gt;&lt;/object&gt;&lt;object type=&quot;3&quot; unique_id=&quot;10602&quot;&gt;&lt;property id=&quot;20148&quot; value=&quot;5&quot;/&gt;&lt;property id=&quot;20300&quot; value=&quot;Folie 15 - &amp;quot;Situiertes Wissen&amp;quot;&quot;/&gt;&lt;property id=&quot;20307&quot; value=&quot;274&quot;/&gt;&lt;/object&gt;&lt;object type=&quot;3&quot; unique_id=&quot;10603&quot;&gt;&lt;property id=&quot;20148&quot; value=&quot;5&quot;/&gt;&lt;property id=&quot;20300&quot; value=&quot;Folie 17 - &amp;quot;Werte / Werthaltung&amp;quot;&quot;/&gt;&lt;property id=&quot;20307&quot; value=&quot;273&quot;/&gt;&lt;/object&gt;&lt;object type=&quot;3&quot; unique_id=&quot;10604&quot;&gt;&lt;property id=&quot;20148&quot; value=&quot;5&quot;/&gt;&lt;property id=&quot;20300&quot; value=&quot;Folie 18 - &amp;quot;Werte / Werthaltungen&amp;quot;&quot;/&gt;&lt;property id=&quot;20307&quot; value=&quot;277&quot;/&gt;&lt;/object&gt;&lt;object type=&quot;3&quot; unique_id=&quot;10605&quot;&gt;&lt;property id=&quot;20148&quot; value=&quot;5&quot;/&gt;&lt;property id=&quot;20300&quot; value=&quot;Folie 19 - &amp;quot;Berufliche Handlungskompetenz&amp;quot;&quot;/&gt;&lt;property id=&quot;20307&quot; value=&quot;276&quot;/&gt;&lt;/object&gt;&lt;object type=&quot;3&quot; unique_id=&quot;10606&quot;&gt;&lt;property id=&quot;20148&quot; value=&quot;5&quot;/&gt;&lt;property id=&quot;20300&quot; value=&quot;Folie 20 - &amp;quot;Berufliche Handlungskompetenz&amp;quot;&quot;/&gt;&lt;property id=&quot;20307&quot; value=&quot;278&quot;/&gt;&lt;/object&gt;&lt;object type=&quot;3&quot; unique_id=&quot;10607&quot;&gt;&lt;property id=&quot;20148&quot; value=&quot;5&quot;/&gt;&lt;property id=&quot;20300&quot; value=&quot;Folie 21 - &amp;quot;Kompetenz&amp;quot;&quot;/&gt;&lt;property id=&quot;20307&quot; value=&quot;279&quot;/&gt;&lt;/object&gt;&lt;object type=&quot;3&quot; unique_id=&quot;10608&quot;&gt;&lt;property id=&quot;20148&quot; value=&quot;5&quot;/&gt;&lt;property id=&quot;20300&quot; value=&quot;Folie 22 - &amp;quot;Kompetenz&amp;quot;&quot;/&gt;&lt;property id=&quot;20307&quot; value=&quot;275&quot;/&gt;&lt;/object&gt;&lt;object type=&quot;3&quot; unique_id=&quot;10609&quot;&gt;&lt;property id=&quot;20148&quot; value=&quot;5&quot;/&gt;&lt;property id=&quot;20300&quot; value=&quot;Folie 23 - &amp;quot;Fähigkeiten&amp;quot;&quot;/&gt;&lt;property id=&quot;20307&quot; value=&quot;280&quot;/&gt;&lt;/object&gt;&lt;object type=&quot;3&quot; unique_id=&quot;10610&quot;&gt;&lt;property id=&quot;20148&quot; value=&quot;5&quot;/&gt;&lt;property id=&quot;20300&quot; value=&quot;Folie 24 - &amp;quot;Fähigkeiten&amp;quot;&quot;/&gt;&lt;property id=&quot;20307&quot; value=&quot;282&quot;/&gt;&lt;/object&gt;&lt;object type=&quot;3&quot; unique_id=&quot;10611&quot;&gt;&lt;property id=&quot;20148&quot; value=&quot;5&quot;/&gt;&lt;property id=&quot;20300&quot; value=&quot;Folie 25 - &amp;quot;Fertigkeiten&amp;quot;&quot;/&gt;&lt;property id=&quot;20307&quot; value=&quot;281&quot;/&gt;&lt;/object&gt;&lt;object type=&quot;3&quot; unique_id=&quot;10749&quot;&gt;&lt;property id=&quot;20148&quot; value=&quot;5&quot;/&gt;&lt;property id=&quot;20300&quot; value=&quot;Folie 27 - &amp;quot;Performanz&amp;quot;&quot;/&gt;&lt;property id=&quot;20307&quot; value=&quot;283&quot;/&gt;&lt;/object&gt;&lt;object type=&quot;3&quot; unique_id=&quot;10750&quot;&gt;&lt;property id=&quot;20148&quot; value=&quot;5&quot;/&gt;&lt;property id=&quot;20300&quot; value=&quot;Folie 29 - &amp;quot;Potential&amp;quot;&quot;/&gt;&lt;property id=&quot;20307&quot; value=&quot;284&quot;/&gt;&lt;/object&gt;&lt;object type=&quot;3&quot; unique_id=&quot;10751&quot;&gt;&lt;property id=&quot;20148&quot; value=&quot;5&quot;/&gt;&lt;property id=&quot;20300&quot; value=&quot;Folie 31 - &amp;quot;Qualifikation&amp;quot;&quot;/&gt;&lt;property id=&quot;20307&quot; value=&quot;285&quot;/&gt;&lt;/object&gt;&lt;object type=&quot;3&quot; unique_id=&quot;10872&quot;&gt;&lt;property id=&quot;20148&quot; value=&quot;5&quot;/&gt;&lt;property id=&quot;20300&quot; value=&quot;Folie 28 - &amp;quot;Performanz&amp;quot;&quot;/&gt;&lt;property id=&quot;20307&quot; value=&quot;287&quot;/&gt;&lt;/object&gt;&lt;object type=&quot;3&quot; unique_id=&quot;10873&quot;&gt;&lt;property id=&quot;20148&quot; value=&quot;5&quot;/&gt;&lt;property id=&quot;20300&quot; value=&quot;Folie 32 - &amp;quot;Qualifikationen&amp;quot;&quot;/&gt;&lt;property id=&quot;20307&quot; value=&quot;286&quot;/&gt;&lt;/object&gt;&lt;object type=&quot;3&quot; unique_id=&quot;10970&quot;&gt;&lt;property id=&quot;20148&quot; value=&quot;5&quot;/&gt;&lt;property id=&quot;20300&quot; value=&quot;Folie 26 - &amp;quot;Fertigkeit&amp;quot;&quot;/&gt;&lt;property id=&quot;20307&quot; value=&quot;288&quot;/&gt;&lt;/object&gt;&lt;object type=&quot;3&quot; unique_id=&quot;11400&quot;&gt;&lt;property id=&quot;20148&quot; value=&quot;5&quot;/&gt;&lt;property id=&quot;20300&quot; value=&quot;Folie 30 - &amp;quot;Potential&amp;quot;&quot;/&gt;&lt;property id=&quot;20307&quot; value=&quot;289&quot;/&gt;&lt;/object&gt;&lt;object type=&quot;3&quot; unique_id=&quot;11401&quot;&gt;&lt;property id=&quot;20148&quot; value=&quot;5&quot;/&gt;&lt;property id=&quot;20300&quot; value=&quot;Folie 34 - &amp;quot;Ressourcen&amp;quot;&quot;/&gt;&lt;property id=&quot;20307&quot; value=&quot;290&quot;/&gt;&lt;/object&gt;&lt;object type=&quot;3&quot; unique_id=&quot;11507&quot;&gt;&lt;property id=&quot;20148&quot; value=&quot;5&quot;/&gt;&lt;property id=&quot;20300&quot; value=&quot;Folie 33 - &amp;quot;Ressourcen&amp;quot;&quot;/&gt;&lt;property id=&quot;20307&quot; value=&quot;291&quot;/&gt;&lt;/object&gt;&lt;object type=&quot;3&quot; unique_id=&quot;11796&quot;&gt;&lt;property id=&quot;20148&quot; value=&quot;5&quot;/&gt;&lt;property id=&quot;20300&quot; value=&quot;Folie 35 - &amp;quot;Praxisnähe im Unterricht&amp;quot;&quot;/&gt;&lt;property id=&quot;20307&quot; value=&quot;292&quot;/&gt;&lt;/object&gt;&lt;object type=&quot;3&quot; unique_id=&quot;11797&quot;&gt;&lt;property id=&quot;20148&quot; value=&quot;5&quot;/&gt;&lt;property id=&quot;20300&quot; value=&quot;Folie 36 - &amp;quot;Praxisnähe im Unterricht&amp;quot;&quot;/&gt;&lt;property id=&quot;20307&quot; value=&quot;295&quot;/&gt;&lt;/object&gt;&lt;object type=&quot;3&quot; unique_id=&quot;11798&quot;&gt;&lt;property id=&quot;20148&quot; value=&quot;5&quot;/&gt;&lt;property id=&quot;20300&quot; value=&quot;Folie 37 - &amp;quot;Prozess- und Handlungsorientierung im Unterricht&amp;quot;&quot;/&gt;&lt;property id=&quot;20307&quot; value=&quot;296&quot;/&gt;&lt;/object&gt;&lt;object type=&quot;3&quot; unique_id=&quot;11799&quot;&gt;&lt;property id=&quot;20148&quot; value=&quot;5&quot;/&gt;&lt;property id=&quot;20300&quot; value=&quot;Folie 38 - &amp;quot;Prozess- und Handlungsorientierung&amp;quot;&quot;/&gt;&lt;property id=&quot;20307&quot; value=&quot;297&quot;/&gt;&lt;/object&gt;&lt;object type=&quot;3&quot; unique_id=&quot;11800&quot;&gt;&lt;property id=&quot;20148&quot; value=&quot;5&quot;/&gt;&lt;property id=&quot;20300&quot; value=&quot;Folie 39 - &amp;quot;Rahmenlehrplan Technik&amp;quot;&quot;/&gt;&lt;property id=&quot;20307&quot; value=&quot;293&quot;/&gt;&lt;/object&gt;&lt;object type=&quot;3&quot; unique_id=&quot;11801&quot;&gt;&lt;property id=&quot;20148&quot; value=&quot;5&quot;/&gt;&lt;property id=&quot;20300&quot; value=&quot;Folie 40 - &amp;quot;Rahmenlehrplan Technik&amp;quot;&quot;/&gt;&lt;property id=&quot;20307&quot; value=&quot;294&quot;/&gt;&lt;/object&gt;&lt;object type=&quot;3&quot; unique_id=&quot;11886&quot;&gt;&lt;property id=&quot;20148&quot; value=&quot;5&quot;/&gt;&lt;property id=&quot;20300&quot; value=&quot;Folie 41 - &amp;quot;Handlungsorientierte Methoden&amp;quot;&quot;/&gt;&lt;property id=&quot;20307&quot; value=&quot;298&quot;/&gt;&lt;/object&gt;&lt;object type=&quot;3&quot; unique_id=&quot;11887&quot;&gt;&lt;property id=&quot;20148&quot; value=&quot;5&quot;/&gt;&lt;property id=&quot;20300&quot; value=&quot;Folie 42 - &amp;quot;Handlungsorientierte Methoden&amp;quot;&quot;/&gt;&lt;property id=&quot;20307&quot; value=&quot;299&quot;/&gt;&lt;/object&gt;&lt;object type=&quot;3&quot; unique_id=&quot;12064&quot;&gt;&lt;property id=&quot;20148&quot; value=&quot;5&quot;/&gt;&lt;property id=&quot;20300&quot; value=&quot;Folie 43 - &amp;quot;Triplex-Methode&amp;quot;&quot;/&gt;&lt;property id=&quot;20307&quot; value=&quot;300&quot;/&gt;&lt;/object&gt;&lt;object type=&quot;3&quot; unique_id=&quot;12065&quot;&gt;&lt;property id=&quot;20148&quot; value=&quot;5&quot;/&gt;&lt;property id=&quot;20300&quot; value=&quot;Folie 44 - &amp;quot;Triplex-Methode&amp;quot;&quot;/&gt;&lt;property id=&quot;20307&quot; value=&quot;301&quot;/&gt;&lt;/object&gt;&lt;object type=&quot;3&quot; unique_id=&quot;12066&quot;&gt;&lt;property id=&quot;20148&quot; value=&quot;5&quot;/&gt;&lt;property id=&quot;20300&quot; value=&quot;Folie 45 - &amp;quot;Kompetenzen-Ressourcen- Modell&amp;#x0D;&amp;#x0A;(KoRe)&amp;quot;&quot;/&gt;&lt;property id=&quot;20307&quot; value=&quot;303&quot;/&gt;&lt;/object&gt;&lt;object type=&quot;3&quot; unique_id=&quot;12067&quot;&gt;&lt;property id=&quot;20148&quot; value=&quot;5&quot;/&gt;&lt;property id=&quot;20300&quot; value=&quot;Folie 46 - &amp;quot;Kompetenzen-Ressourcen-Modell&amp;quot;&quot;/&gt;&lt;property id=&quot;20307&quot; value=&quot;302&quot;/&gt;&lt;/object&gt;&lt;object type=&quot;3&quot; unique_id=&quot;12212&quot;&gt;&lt;property id=&quot;20148&quot; value=&quot;5&quot;/&gt;&lt;property id=&quot;20300&quot; value=&quot;Folie 47 - &amp;quot;Richtziel&amp;quot;&quot;/&gt;&lt;property id=&quot;20307&quot; value=&quot;304&quot;/&gt;&lt;/object&gt;&lt;object type=&quot;3&quot; unique_id=&quot;12213&quot;&gt;&lt;property id=&quot;20148&quot; value=&quot;5&quot;/&gt;&lt;property id=&quot;20300&quot; value=&quot;Folie 48 - &amp;quot;Leitziel&amp;quot;&quot;/&gt;&lt;property id=&quot;20307&quot; value=&quot;305&quot;/&gt;&lt;/object&gt;&lt;object type=&quot;3&quot; unique_id=&quot;12214&quot;&gt;&lt;property id=&quot;20148&quot; value=&quot;5&quot;/&gt;&lt;property id=&quot;20300&quot; value=&quot;Folie 49 - &amp;quot;Experte&amp;quot;&quot;/&gt;&lt;property id=&quot;20307&quot; value=&quot;306&quot;/&gt;&lt;/object&gt;&lt;/object&gt;&lt;/object&gt;&lt;/database&gt;"/>
  <p:tag name="SECTOMILLISECCONVERTED" val="1"/>
  <p:tag name="ISPRING_RESOURCE_PATHS_HASH_PRESENTER" val="b7b9bfa06f0861afda381d81477db1ba48f9386"/>
</p:tagLst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BFD00CE9B519448478A2B358957E7D" ma:contentTypeVersion="11" ma:contentTypeDescription="Ein neues Dokument erstellen." ma:contentTypeScope="" ma:versionID="267073709824cebd57b446743a309e85">
  <xsd:schema xmlns:xsd="http://www.w3.org/2001/XMLSchema" xmlns:xs="http://www.w3.org/2001/XMLSchema" xmlns:p="http://schemas.microsoft.com/office/2006/metadata/properties" xmlns:ns3="3c0088ee-ffba-4579-85c0-b52e5c2f1e58" xmlns:ns4="84878e68-6c67-4eef-9d36-42a9351b3e5c" targetNamespace="http://schemas.microsoft.com/office/2006/metadata/properties" ma:root="true" ma:fieldsID="0d5588a18d833a6e35b0eac188608574" ns3:_="" ns4:_="">
    <xsd:import namespace="3c0088ee-ffba-4579-85c0-b52e5c2f1e58"/>
    <xsd:import namespace="84878e68-6c67-4eef-9d36-42a9351b3e5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0088ee-ffba-4579-85c0-b52e5c2f1e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878e68-6c67-4eef-9d36-42a9351b3e5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Freigabehinweis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B6D4B23-8DF6-4A17-8617-73AD88E3A6B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D2BE9B-70C3-4474-B6D8-A0C81A0D56AD}">
  <ds:schemaRefs>
    <ds:schemaRef ds:uri="http://www.w3.org/XML/1998/namespace"/>
    <ds:schemaRef ds:uri="http://purl.org/dc/terms/"/>
    <ds:schemaRef ds:uri="3c0088ee-ffba-4579-85c0-b52e5c2f1e58"/>
    <ds:schemaRef ds:uri="http://schemas.openxmlformats.org/package/2006/metadata/core-properties"/>
    <ds:schemaRef ds:uri="http://schemas.microsoft.com/office/2006/metadata/properties"/>
    <ds:schemaRef ds:uri="http://purl.org/dc/dcmitype/"/>
    <ds:schemaRef ds:uri="84878e68-6c67-4eef-9d36-42a9351b3e5c"/>
    <ds:schemaRef ds:uri="http://purl.org/dc/elements/1.1/"/>
    <ds:schemaRef ds:uri="http://schemas.microsoft.com/office/infopath/2007/PartnerControls"/>
    <ds:schemaRef ds:uri="http://schemas.microsoft.com/office/2006/documentManagement/types"/>
  </ds:schemaRefs>
</ds:datastoreItem>
</file>

<file path=customXml/itemProps3.xml><?xml version="1.0" encoding="utf-8"?>
<ds:datastoreItem xmlns:ds="http://schemas.openxmlformats.org/officeDocument/2006/customXml" ds:itemID="{181ECD2A-8AA6-45CE-A34E-DE72106E1A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c0088ee-ffba-4579-85c0-b52e5c2f1e58"/>
    <ds:schemaRef ds:uri="84878e68-6c67-4eef-9d36-42a9351b3e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Macintosh PowerPoint</Application>
  <PresentationFormat>Bildschirmpräsentation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Standarddesign</vt:lpstr>
      <vt:lpstr>ABC-Liste</vt:lpstr>
      <vt:lpstr>ABC-Liste</vt:lpstr>
      <vt:lpstr>Domino</vt:lpstr>
      <vt:lpstr>Domino</vt:lpstr>
    </vt:vector>
  </TitlesOfParts>
  <Company>Speicher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Christian Müller</dc:creator>
  <cp:lastModifiedBy>Harald Graschi</cp:lastModifiedBy>
  <cp:revision>188</cp:revision>
  <cp:lastPrinted>2019-05-16T13:17:37Z</cp:lastPrinted>
  <dcterms:created xsi:type="dcterms:W3CDTF">2004-04-14T07:24:25Z</dcterms:created>
  <dcterms:modified xsi:type="dcterms:W3CDTF">2019-09-25T13:00:02Z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0x01010070BFD00CE9B519448478A2B358957E7D</vt:lpwstr>
  </property>
</Properties>
</file>